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60" r:id="rId4"/>
    <p:sldId id="271" r:id="rId5"/>
    <p:sldId id="262" r:id="rId6"/>
    <p:sldId id="278" r:id="rId7"/>
    <p:sldId id="270" r:id="rId8"/>
    <p:sldId id="263" r:id="rId9"/>
    <p:sldId id="264" r:id="rId10"/>
    <p:sldId id="265" r:id="rId11"/>
    <p:sldId id="267" r:id="rId12"/>
    <p:sldId id="266" r:id="rId13"/>
    <p:sldId id="279" r:id="rId14"/>
    <p:sldId id="277" r:id="rId15"/>
    <p:sldId id="280" r:id="rId16"/>
    <p:sldId id="272" r:id="rId17"/>
    <p:sldId id="257" r:id="rId18"/>
    <p:sldId id="258" r:id="rId19"/>
    <p:sldId id="261" r:id="rId20"/>
    <p:sldId id="273" r:id="rId21"/>
    <p:sldId id="276" r:id="rId22"/>
    <p:sldId id="269" r:id="rId23"/>
    <p:sldId id="274" r:id="rId2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Hoja_de_c_lculo_de_Microsoft_Excel7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../embeddings/oleObject4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Hoja_de_c_lculo_de_Microsoft_Excel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Hoja_de_c_lculo_de_Microsoft_Excel4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Hoja_de_c_lculo_de_Microsoft_Excel5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3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Hoja_de_c_lculo_de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sng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/>
              <a:t>EVOLUCIÓN INTERANUAL DEL INDICADOR SINTETICO DE LA ACTIVIDAD DE LA </a:t>
            </a:r>
            <a:r>
              <a:rPr lang="en-US" b="1" u="sng" dirty="0" smtClean="0"/>
              <a:t>CONSTRUCCIÓN NACIONAL</a:t>
            </a:r>
            <a:endParaRPr lang="en-US" b="1" u="sng" dirty="0"/>
          </a:p>
        </c:rich>
      </c:tx>
      <c:layout>
        <c:manualLayout>
          <c:xMode val="edge"/>
          <c:yMode val="edge"/>
          <c:x val="0.10459973278226642"/>
          <c:y val="3.115712661618394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sng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'[comparativo_isac_08_18.xls]cuadro comparativo'!$J$8</c:f>
              <c:strCache>
                <c:ptCount val="1"/>
                <c:pt idx="0">
                  <c:v>VARIACIÓN INTERANUAL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'[comparativo_isac_08_18.xls]cuadro comparativo'!$I$9:$I$38</c:f>
              <c:numCache>
                <c:formatCode>mmm\-yy</c:formatCode>
                <c:ptCount val="30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</c:numCache>
            </c:numRef>
          </c:cat>
          <c:val>
            <c:numRef>
              <c:f>'[comparativo_isac_08_18.xls]cuadro comparativo'!$J$9:$J$38</c:f>
              <c:numCache>
                <c:formatCode>0.0%</c:formatCode>
                <c:ptCount val="30"/>
                <c:pt idx="0">
                  <c:v>-4.4423300312975478E-2</c:v>
                </c:pt>
                <c:pt idx="1">
                  <c:v>-8.0870314651759312E-2</c:v>
                </c:pt>
                <c:pt idx="2">
                  <c:v>-9.1437572646237641E-2</c:v>
                </c:pt>
                <c:pt idx="3">
                  <c:v>-0.246438109667797</c:v>
                </c:pt>
                <c:pt idx="4">
                  <c:v>-0.14753413696573159</c:v>
                </c:pt>
                <c:pt idx="5">
                  <c:v>-0.22420240635522901</c:v>
                </c:pt>
                <c:pt idx="6">
                  <c:v>-0.24631823001907294</c:v>
                </c:pt>
                <c:pt idx="7">
                  <c:v>-5.1635436331048279E-2</c:v>
                </c:pt>
                <c:pt idx="8">
                  <c:v>-0.13516116891356977</c:v>
                </c:pt>
                <c:pt idx="9">
                  <c:v>-0.20742140740797901</c:v>
                </c:pt>
                <c:pt idx="10">
                  <c:v>-0.10574021844201109</c:v>
                </c:pt>
                <c:pt idx="11">
                  <c:v>-7.7916717443259786E-2</c:v>
                </c:pt>
                <c:pt idx="12">
                  <c:v>-1.8103528342040875E-2</c:v>
                </c:pt>
                <c:pt idx="13">
                  <c:v>-5.648497128706486E-2</c:v>
                </c:pt>
                <c:pt idx="14">
                  <c:v>0.10618548777740798</c:v>
                </c:pt>
                <c:pt idx="15">
                  <c:v>0.10329530680853406</c:v>
                </c:pt>
                <c:pt idx="16">
                  <c:v>0.1209516754097779</c:v>
                </c:pt>
                <c:pt idx="17">
                  <c:v>0.21496148826583994</c:v>
                </c:pt>
                <c:pt idx="18">
                  <c:v>0.21283322891466505</c:v>
                </c:pt>
                <c:pt idx="19">
                  <c:v>0.14661411224759369</c:v>
                </c:pt>
                <c:pt idx="20">
                  <c:v>0.125533971594322</c:v>
                </c:pt>
                <c:pt idx="21">
                  <c:v>0.27765012721223048</c:v>
                </c:pt>
                <c:pt idx="22">
                  <c:v>0.22779533989127287</c:v>
                </c:pt>
                <c:pt idx="23">
                  <c:v>0.15452218587273747</c:v>
                </c:pt>
                <c:pt idx="24">
                  <c:v>0.19481448735435911</c:v>
                </c:pt>
                <c:pt idx="25">
                  <c:v>0.19332133193807155</c:v>
                </c:pt>
                <c:pt idx="26">
                  <c:v>8.3557340244743816E-2</c:v>
                </c:pt>
                <c:pt idx="27">
                  <c:v>0.14444580806958962</c:v>
                </c:pt>
                <c:pt idx="28">
                  <c:v>6.9656302385875168E-2</c:v>
                </c:pt>
                <c:pt idx="29" formatCode="0.00%">
                  <c:v>-1E-3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4131168"/>
        <c:axId val="1874131712"/>
      </c:lineChart>
      <c:dateAx>
        <c:axId val="18741311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4131712"/>
        <c:crosses val="autoZero"/>
        <c:auto val="1"/>
        <c:lblOffset val="100"/>
        <c:baseTimeUnit val="months"/>
      </c:dateAx>
      <c:valAx>
        <c:axId val="187413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413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s-AR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AR" b="1" u="sng"/>
              <a:t>DESPACHO DE CEMENTO DE LA REGION NEA - ACUMULADO PRIMEROS SEIS MESES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'PRIMEROS SEIS MESES'!$A$22</c:f>
              <c:strCache>
                <c:ptCount val="1"/>
                <c:pt idx="0">
                  <c:v>CHACO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768431983385256E-2"/>
                  <c:y val="-2.91438946523936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'PRIMEROS SEIS MESES'!$B$21:$C$21</c:f>
              <c:numCache>
                <c:formatCode>General</c:formatCode>
                <c:ptCount val="2"/>
                <c:pt idx="0">
                  <c:v>2018</c:v>
                </c:pt>
                <c:pt idx="1">
                  <c:v>2017</c:v>
                </c:pt>
              </c:numCache>
            </c:numRef>
          </c:cat>
          <c:val>
            <c:numRef>
              <c:f>'PRIMEROS SEIS MESES'!$B$22:$C$22</c:f>
              <c:numCache>
                <c:formatCode>#,##0</c:formatCode>
                <c:ptCount val="2"/>
                <c:pt idx="0">
                  <c:v>127348</c:v>
                </c:pt>
                <c:pt idx="1">
                  <c:v>114185</c:v>
                </c:pt>
              </c:numCache>
            </c:numRef>
          </c:val>
        </c:ser>
        <c:ser>
          <c:idx val="1"/>
          <c:order val="1"/>
          <c:tx>
            <c:strRef>
              <c:f>'PRIMEROS SEIS MESES'!$A$23</c:f>
              <c:strCache>
                <c:ptCount val="1"/>
                <c:pt idx="0">
                  <c:v>MISIONES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'PRIMEROS SEIS MESES'!$B$21:$C$21</c:f>
              <c:numCache>
                <c:formatCode>General</c:formatCode>
                <c:ptCount val="2"/>
                <c:pt idx="0">
                  <c:v>2018</c:v>
                </c:pt>
                <c:pt idx="1">
                  <c:v>2017</c:v>
                </c:pt>
              </c:numCache>
            </c:numRef>
          </c:cat>
          <c:val>
            <c:numRef>
              <c:f>'PRIMEROS SEIS MESES'!$B$23:$C$23</c:f>
              <c:numCache>
                <c:formatCode>#,##0</c:formatCode>
                <c:ptCount val="2"/>
                <c:pt idx="0">
                  <c:v>128272</c:v>
                </c:pt>
                <c:pt idx="1">
                  <c:v>106573</c:v>
                </c:pt>
              </c:numCache>
            </c:numRef>
          </c:val>
        </c:ser>
        <c:ser>
          <c:idx val="2"/>
          <c:order val="2"/>
          <c:tx>
            <c:strRef>
              <c:f>'PRIMEROS SEIS MESES'!$A$24</c:f>
              <c:strCache>
                <c:ptCount val="1"/>
                <c:pt idx="0">
                  <c:v>FORMOSA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'PRIMEROS SEIS MESES'!$B$21:$C$21</c:f>
              <c:numCache>
                <c:formatCode>General</c:formatCode>
                <c:ptCount val="2"/>
                <c:pt idx="0">
                  <c:v>2018</c:v>
                </c:pt>
                <c:pt idx="1">
                  <c:v>2017</c:v>
                </c:pt>
              </c:numCache>
            </c:numRef>
          </c:cat>
          <c:val>
            <c:numRef>
              <c:f>'PRIMEROS SEIS MESES'!$B$24:$C$24</c:f>
              <c:numCache>
                <c:formatCode>#,##0</c:formatCode>
                <c:ptCount val="2"/>
                <c:pt idx="0">
                  <c:v>54983</c:v>
                </c:pt>
                <c:pt idx="1">
                  <c:v>51679</c:v>
                </c:pt>
              </c:numCache>
            </c:numRef>
          </c:val>
        </c:ser>
        <c:ser>
          <c:idx val="3"/>
          <c:order val="3"/>
          <c:tx>
            <c:strRef>
              <c:f>'PRIMEROS SEIS MESES'!$A$25</c:f>
              <c:strCache>
                <c:ptCount val="1"/>
                <c:pt idx="0">
                  <c:v>CORRIENTES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'PRIMEROS SEIS MESES'!$B$21:$C$21</c:f>
              <c:numCache>
                <c:formatCode>General</c:formatCode>
                <c:ptCount val="2"/>
                <c:pt idx="0">
                  <c:v>2018</c:v>
                </c:pt>
                <c:pt idx="1">
                  <c:v>2017</c:v>
                </c:pt>
              </c:numCache>
            </c:numRef>
          </c:cat>
          <c:val>
            <c:numRef>
              <c:f>'PRIMEROS SEIS MESES'!$B$25:$C$25</c:f>
              <c:numCache>
                <c:formatCode>#,##0</c:formatCode>
                <c:ptCount val="2"/>
                <c:pt idx="0">
                  <c:v>97155</c:v>
                </c:pt>
                <c:pt idx="1">
                  <c:v>93178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8182160"/>
        <c:axId val="1878182704"/>
      </c:barChart>
      <c:catAx>
        <c:axId val="187818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8182704"/>
        <c:crosses val="autoZero"/>
        <c:auto val="1"/>
        <c:lblAlgn val="ctr"/>
        <c:lblOffset val="100"/>
        <c:noMultiLvlLbl val="0"/>
      </c:catAx>
      <c:valAx>
        <c:axId val="18781827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7818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AR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sng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EVOLUCIÓN DE LA CANTIDAD DE EMPRESAS EN ACTIVIDAD. PROVINCIA DE MISIONES</a:t>
            </a:r>
          </a:p>
        </c:rich>
      </c:tx>
      <c:layout>
        <c:manualLayout>
          <c:xMode val="edge"/>
          <c:yMode val="edge"/>
          <c:x val="0.13013978146509433"/>
          <c:y val="2.7074871880693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sng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'[Empresas al dia Misiones.xls]Hoja1'!$B$8</c:f>
              <c:strCache>
                <c:ptCount val="1"/>
                <c:pt idx="0">
                  <c:v>MISIONES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'[Empresas al dia Misiones.xls]Hoja1'!$A$9:$A$16</c:f>
              <c:strCache>
                <c:ptCount val="8"/>
                <c:pt idx="0">
                  <c:v>JUNIO - 2011</c:v>
                </c:pt>
                <c:pt idx="1">
                  <c:v>JUNIO - 2012</c:v>
                </c:pt>
                <c:pt idx="2">
                  <c:v>JUNIO - 2013</c:v>
                </c:pt>
                <c:pt idx="3">
                  <c:v>JUNIO - 2014</c:v>
                </c:pt>
                <c:pt idx="4">
                  <c:v>JUNIO - 2015</c:v>
                </c:pt>
                <c:pt idx="5">
                  <c:v>JUNIO - 2016</c:v>
                </c:pt>
                <c:pt idx="6">
                  <c:v>JUNIO - 2017</c:v>
                </c:pt>
                <c:pt idx="7">
                  <c:v>JUNIO - 2018</c:v>
                </c:pt>
              </c:strCache>
            </c:strRef>
          </c:cat>
          <c:val>
            <c:numRef>
              <c:f>'[Empresas al dia Misiones.xls]Hoja1'!$B$9:$B$16</c:f>
              <c:numCache>
                <c:formatCode>#,##0</c:formatCode>
                <c:ptCount val="8"/>
                <c:pt idx="0">
                  <c:v>422</c:v>
                </c:pt>
                <c:pt idx="1">
                  <c:v>409</c:v>
                </c:pt>
                <c:pt idx="2">
                  <c:v>468</c:v>
                </c:pt>
                <c:pt idx="3">
                  <c:v>425</c:v>
                </c:pt>
                <c:pt idx="4">
                  <c:v>461</c:v>
                </c:pt>
                <c:pt idx="5">
                  <c:v>438</c:v>
                </c:pt>
                <c:pt idx="6">
                  <c:v>425</c:v>
                </c:pt>
                <c:pt idx="7">
                  <c:v>428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0645536"/>
        <c:axId val="1880644448"/>
      </c:barChart>
      <c:catAx>
        <c:axId val="188064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80644448"/>
        <c:crosses val="autoZero"/>
        <c:auto val="1"/>
        <c:lblAlgn val="ctr"/>
        <c:lblOffset val="100"/>
        <c:noMultiLvlLbl val="0"/>
      </c:catAx>
      <c:valAx>
        <c:axId val="188064444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8064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s-A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AR" b="1" u="sng"/>
              <a:t>PARTICIPACIÓN DE LAS EROGACIONES POR CLASIFICACIÓN ECONOMICA. EJECUCIÓN PRESUPUESTARIA 2005-2017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Hoja1!$B$9</c:f>
              <c:strCache>
                <c:ptCount val="1"/>
                <c:pt idx="0">
                  <c:v>GASTO CORRIENTE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Hoja1!$C$8:$O$8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Hoja1!$C$9:$O$9</c:f>
              <c:numCache>
                <c:formatCode>0%</c:formatCode>
                <c:ptCount val="13"/>
                <c:pt idx="0">
                  <c:v>0.72689990812035199</c:v>
                </c:pt>
                <c:pt idx="1">
                  <c:v>0.71133900557930008</c:v>
                </c:pt>
                <c:pt idx="2">
                  <c:v>0.68612029378261574</c:v>
                </c:pt>
                <c:pt idx="3">
                  <c:v>0.74111668188163882</c:v>
                </c:pt>
                <c:pt idx="4">
                  <c:v>0.71840237489753678</c:v>
                </c:pt>
                <c:pt idx="5">
                  <c:v>0.7278314332489203</c:v>
                </c:pt>
                <c:pt idx="6">
                  <c:v>0.74089883765111431</c:v>
                </c:pt>
                <c:pt idx="7">
                  <c:v>0.76350754631300977</c:v>
                </c:pt>
                <c:pt idx="8">
                  <c:v>0.72344518435453808</c:v>
                </c:pt>
                <c:pt idx="9">
                  <c:v>0.75279771335896462</c:v>
                </c:pt>
                <c:pt idx="10">
                  <c:v>0.73546711470753467</c:v>
                </c:pt>
                <c:pt idx="11">
                  <c:v>0.83753099269285436</c:v>
                </c:pt>
                <c:pt idx="12">
                  <c:v>0.80602120135862798</c:v>
                </c:pt>
              </c:numCache>
            </c:numRef>
          </c:val>
        </c:ser>
        <c:ser>
          <c:idx val="1"/>
          <c:order val="1"/>
          <c:tx>
            <c:strRef>
              <c:f>Hoja1!$B$10</c:f>
              <c:strCache>
                <c:ptCount val="1"/>
                <c:pt idx="0">
                  <c:v>GASTO DE CAPITAL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Hoja1!$C$8:$O$8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Hoja1!$C$10:$O$10</c:f>
              <c:numCache>
                <c:formatCode>0%</c:formatCode>
                <c:ptCount val="13"/>
                <c:pt idx="0">
                  <c:v>0.27310009187964801</c:v>
                </c:pt>
                <c:pt idx="1">
                  <c:v>0.28866099442069992</c:v>
                </c:pt>
                <c:pt idx="2">
                  <c:v>0.31387970621738431</c:v>
                </c:pt>
                <c:pt idx="3">
                  <c:v>0.25888331811836118</c:v>
                </c:pt>
                <c:pt idx="4">
                  <c:v>0.28159762510246322</c:v>
                </c:pt>
                <c:pt idx="5">
                  <c:v>0.27216856675107964</c:v>
                </c:pt>
                <c:pt idx="6">
                  <c:v>0.25910116234888564</c:v>
                </c:pt>
                <c:pt idx="7">
                  <c:v>0.23649245368699015</c:v>
                </c:pt>
                <c:pt idx="8">
                  <c:v>0.27655481564546192</c:v>
                </c:pt>
                <c:pt idx="9">
                  <c:v>0.24720228664103525</c:v>
                </c:pt>
                <c:pt idx="10">
                  <c:v>0.26453288529246533</c:v>
                </c:pt>
                <c:pt idx="11">
                  <c:v>0.1624690073071457</c:v>
                </c:pt>
                <c:pt idx="12">
                  <c:v>0.19397879864137191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6651520"/>
        <c:axId val="1876644448"/>
      </c:barChart>
      <c:catAx>
        <c:axId val="187665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6644448"/>
        <c:crosses val="autoZero"/>
        <c:auto val="1"/>
        <c:lblAlgn val="ctr"/>
        <c:lblOffset val="100"/>
        <c:noMultiLvlLbl val="0"/>
      </c:catAx>
      <c:valAx>
        <c:axId val="18766444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7665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s-A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EVOLUCIÓN DEL GASTO DE CAPITAL DE LA PROVINCIA DE MISIONES EN TERMINOS REALES</a:t>
            </a:r>
          </a:p>
        </c:rich>
      </c:tx>
      <c:layout>
        <c:manualLayout>
          <c:xMode val="edge"/>
          <c:yMode val="edge"/>
          <c:x val="0.13497514423600276"/>
          <c:y val="3.16604477027250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Hoja2!$I$4</c:f>
              <c:strCache>
                <c:ptCount val="1"/>
                <c:pt idx="0">
                  <c:v>Evolución Real del gasto de capital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Hoja2!$E$5:$E$15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Hoja2!$I$5:$I$15</c:f>
              <c:numCache>
                <c:formatCode>0%</c:formatCode>
                <c:ptCount val="11"/>
                <c:pt idx="0">
                  <c:v>0.17</c:v>
                </c:pt>
                <c:pt idx="1">
                  <c:v>-0.16305998307045488</c:v>
                </c:pt>
                <c:pt idx="2">
                  <c:v>0.13506182312115689</c:v>
                </c:pt>
                <c:pt idx="3">
                  <c:v>-1.6736139922242987E-2</c:v>
                </c:pt>
                <c:pt idx="4">
                  <c:v>6.5386787005102809E-2</c:v>
                </c:pt>
                <c:pt idx="5">
                  <c:v>-4.3611963827250411E-2</c:v>
                </c:pt>
                <c:pt idx="6">
                  <c:v>0.3485073378161363</c:v>
                </c:pt>
                <c:pt idx="7">
                  <c:v>-0.11944042965843238</c:v>
                </c:pt>
                <c:pt idx="8">
                  <c:v>0.25608282819776895</c:v>
                </c:pt>
                <c:pt idx="9">
                  <c:v>-0.47439609894796542</c:v>
                </c:pt>
                <c:pt idx="10">
                  <c:v>0.28709253429020865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6645536"/>
        <c:axId val="1876646624"/>
      </c:lineChart>
      <c:catAx>
        <c:axId val="187664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6646624"/>
        <c:crosses val="autoZero"/>
        <c:auto val="1"/>
        <c:lblAlgn val="ctr"/>
        <c:lblOffset val="100"/>
        <c:noMultiLvlLbl val="0"/>
      </c:catAx>
      <c:valAx>
        <c:axId val="18766466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7664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>
          <a:solidFill>
            <a:schemeClr val="tx1"/>
          </a:solidFill>
        </a:defRPr>
      </a:pPr>
      <a:endParaRPr lang="es-A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AR" b="1" u="sng"/>
              <a:t>GASTO DE CAPITAL DE LA REGIÓN DEL NEA. EN MILLONES DE PESOS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'[4o_trimestre_2017_acumulado_1.xlsx]Hoja1'!$B$8</c:f>
              <c:strCache>
                <c:ptCount val="1"/>
                <c:pt idx="0">
                  <c:v>AÑO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'[4o_trimestre_2017_acumulado_1.xlsx]Hoja1'!$A$9:$A$12</c:f>
              <c:strCache>
                <c:ptCount val="4"/>
                <c:pt idx="0">
                  <c:v>MISIONES</c:v>
                </c:pt>
                <c:pt idx="1">
                  <c:v>CHACO</c:v>
                </c:pt>
                <c:pt idx="2">
                  <c:v>FORMOSA</c:v>
                </c:pt>
                <c:pt idx="3">
                  <c:v>CORRIENTES</c:v>
                </c:pt>
              </c:strCache>
            </c:strRef>
          </c:cat>
          <c:val>
            <c:numRef>
              <c:f>'[4o_trimestre_2017_acumulado_1.xlsx]Hoja1'!$B$9:$B$12</c:f>
              <c:numCache>
                <c:formatCode>_("$"* #,##0.00_);_("$"* \(#,##0.00\);_("$"* "-"??_);_(@_)</c:formatCode>
                <c:ptCount val="4"/>
                <c:pt idx="0">
                  <c:v>10230.414264197669</c:v>
                </c:pt>
                <c:pt idx="1">
                  <c:v>8341.824289817032</c:v>
                </c:pt>
                <c:pt idx="2">
                  <c:v>6973.9287401440515</c:v>
                </c:pt>
                <c:pt idx="3">
                  <c:v>6597.7155477545057</c:v>
                </c:pt>
              </c:numCache>
            </c:numRef>
          </c:val>
        </c:ser>
        <c:ser>
          <c:idx val="1"/>
          <c:order val="1"/>
          <c:tx>
            <c:strRef>
              <c:f>'[4o_trimestre_2017_acumulado_1.xlsx]Hoja1'!$C$8</c:f>
              <c:strCache>
                <c:ptCount val="1"/>
                <c:pt idx="0">
                  <c:v>AÑO 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'[4o_trimestre_2017_acumulado_1.xlsx]Hoja1'!$A$9:$A$12</c:f>
              <c:strCache>
                <c:ptCount val="4"/>
                <c:pt idx="0">
                  <c:v>MISIONES</c:v>
                </c:pt>
                <c:pt idx="1">
                  <c:v>CHACO</c:v>
                </c:pt>
                <c:pt idx="2">
                  <c:v>FORMOSA</c:v>
                </c:pt>
                <c:pt idx="3">
                  <c:v>CORRIENTES</c:v>
                </c:pt>
              </c:strCache>
            </c:strRef>
          </c:cat>
          <c:val>
            <c:numRef>
              <c:f>'[4o_trimestre_2017_acumulado_1.xlsx]Hoja1'!$C$9:$C$12</c:f>
              <c:numCache>
                <c:formatCode>_("$"* #,##0.00_);_("$"* \(#,##0.00\);_("$"* "-"??_);_(@_)</c:formatCode>
                <c:ptCount val="4"/>
                <c:pt idx="0">
                  <c:v>6368.965018977522</c:v>
                </c:pt>
                <c:pt idx="1">
                  <c:v>6432</c:v>
                </c:pt>
                <c:pt idx="2">
                  <c:v>6308</c:v>
                </c:pt>
                <c:pt idx="3">
                  <c:v>3788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6648256"/>
        <c:axId val="1876648800"/>
      </c:barChart>
      <c:catAx>
        <c:axId val="187664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6648800"/>
        <c:crosses val="autoZero"/>
        <c:auto val="1"/>
        <c:lblAlgn val="ctr"/>
        <c:lblOffset val="100"/>
        <c:noMultiLvlLbl val="0"/>
      </c:catAx>
      <c:valAx>
        <c:axId val="1876648800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87664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A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AR" b="1" u="sng"/>
              <a:t>EVOLUCIÓN DEL FONDO FEDERAL SOLIDARIO. MISIONES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TRANSFERENCIAS!$I$5</c:f>
              <c:strCache>
                <c:ptCount val="1"/>
                <c:pt idx="0">
                  <c:v>FONDO FEDERAL SOLIDARIO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TRANSFERENCIAS!$H$6:$H$14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TRANSFERENCIAS!$I$6:$I$14</c:f>
              <c:numCache>
                <c:formatCode>0.00</c:formatCode>
                <c:ptCount val="9"/>
                <c:pt idx="0">
                  <c:v>93.876908689999993</c:v>
                </c:pt>
                <c:pt idx="1">
                  <c:v>237.97727003</c:v>
                </c:pt>
                <c:pt idx="2">
                  <c:v>231.32966440999999</c:v>
                </c:pt>
                <c:pt idx="3">
                  <c:v>233.77241258000001</c:v>
                </c:pt>
                <c:pt idx="4">
                  <c:v>307.75209991000003</c:v>
                </c:pt>
                <c:pt idx="5">
                  <c:v>469.21900753</c:v>
                </c:pt>
                <c:pt idx="6">
                  <c:v>501.72649531999997</c:v>
                </c:pt>
                <c:pt idx="7">
                  <c:v>654.41688205999992</c:v>
                </c:pt>
                <c:pt idx="8">
                  <c:v>605.27169008999999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7107520"/>
        <c:axId val="1807108064"/>
      </c:barChart>
      <c:lineChart>
        <c:grouping val="standard"/>
        <c:varyColors val="0"/>
        <c:ser>
          <c:idx val="1"/>
          <c:order val="1"/>
          <c:tx>
            <c:strRef>
              <c:f>TRANSFERENCIAS!$J$5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TRANSFERENCIAS!$H$6:$H$14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TRANSFERENCIAS!$J$6:$J$14</c:f>
              <c:numCache>
                <c:formatCode>0.0%</c:formatCode>
                <c:ptCount val="9"/>
                <c:pt idx="1">
                  <c:v>1.5349926126759001</c:v>
                </c:pt>
                <c:pt idx="2">
                  <c:v>-2.7933783840624726E-2</c:v>
                </c:pt>
                <c:pt idx="3">
                  <c:v>1.0559597603835957E-2</c:v>
                </c:pt>
                <c:pt idx="4">
                  <c:v>0.31646029791767316</c:v>
                </c:pt>
                <c:pt idx="5">
                  <c:v>0.5246654942962854</c:v>
                </c:pt>
                <c:pt idx="6">
                  <c:v>6.927998923385803E-2</c:v>
                </c:pt>
                <c:pt idx="7">
                  <c:v>0.30432992509716761</c:v>
                </c:pt>
                <c:pt idx="8">
                  <c:v>-7.5097683628360445E-2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7108608"/>
        <c:axId val="1807100448"/>
      </c:lineChart>
      <c:catAx>
        <c:axId val="180710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07108064"/>
        <c:crosses val="autoZero"/>
        <c:auto val="1"/>
        <c:lblAlgn val="ctr"/>
        <c:lblOffset val="100"/>
        <c:noMultiLvlLbl val="0"/>
      </c:catAx>
      <c:valAx>
        <c:axId val="180710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07107520"/>
        <c:crosses val="autoZero"/>
        <c:crossBetween val="between"/>
      </c:valAx>
      <c:valAx>
        <c:axId val="1807100448"/>
        <c:scaling>
          <c:orientation val="minMax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07108608"/>
        <c:crosses val="max"/>
        <c:crossBetween val="between"/>
      </c:valAx>
      <c:catAx>
        <c:axId val="1807108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07100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tx1"/>
          </a:solidFill>
        </a:defRPr>
      </a:pPr>
      <a:endParaRPr lang="es-A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sng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AR" u="sng"/>
              <a:t>INGRESOS POR TRANSFERENCIAS DE CAPITAL NACIONALES - NO INCLUYE F.F.S.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sng" strike="noStrike" kern="1200" cap="all" spc="1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Hoja6!$C$5</c:f>
              <c:strCache>
                <c:ptCount val="1"/>
                <c:pt idx="0">
                  <c:v>VARIACIÓN ANUAL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numRef>
              <c:f>Hoja6!$A$6:$A$12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Hoja6!$C$6:$C$12</c:f>
              <c:numCache>
                <c:formatCode>0.00%</c:formatCode>
                <c:ptCount val="6"/>
                <c:pt idx="0">
                  <c:v>0.32412264797424295</c:v>
                </c:pt>
                <c:pt idx="1">
                  <c:v>1.7859846007844262</c:v>
                </c:pt>
                <c:pt idx="2">
                  <c:v>0.47603858339299809</c:v>
                </c:pt>
                <c:pt idx="3">
                  <c:v>0.22200425680688829</c:v>
                </c:pt>
                <c:pt idx="4">
                  <c:v>-0.24711293602639306</c:v>
                </c:pt>
                <c:pt idx="5">
                  <c:v>0.59035817225442311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7102080"/>
        <c:axId val="1807098272"/>
      </c:barChart>
      <c:lineChart>
        <c:grouping val="stacked"/>
        <c:varyColors val="0"/>
        <c:ser>
          <c:idx val="0"/>
          <c:order val="0"/>
          <c:tx>
            <c:strRef>
              <c:f>Hoja6!$B$5</c:f>
              <c:strCache>
                <c:ptCount val="1"/>
                <c:pt idx="0">
                  <c:v>TRANSFERENCIAS DE CAPITAL - EN MILLONES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cat>
            <c:numRef>
              <c:f>Hoja6!$A$6:$A$12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Hoja6!$B$6:$B$12</c:f>
              <c:numCache>
                <c:formatCode>_("$"* #,##0.00_);_("$"* \(#,##0.00\);_("$"* "-"??_);_(@_)</c:formatCode>
                <c:ptCount val="6"/>
                <c:pt idx="0">
                  <c:v>450.19075934836769</c:v>
                </c:pt>
                <c:pt idx="1">
                  <c:v>1254.2245229599998</c:v>
                </c:pt>
                <c:pt idx="2">
                  <c:v>1851.2837881266369</c:v>
                </c:pt>
                <c:pt idx="3">
                  <c:v>2262.2766696483318</c:v>
                </c:pt>
                <c:pt idx="4">
                  <c:v>1703.2388397075219</c:v>
                </c:pt>
                <c:pt idx="5">
                  <c:v>2708.759808029999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7113504"/>
        <c:axId val="1807111328"/>
      </c:lineChart>
      <c:valAx>
        <c:axId val="1807111328"/>
        <c:scaling>
          <c:orientation val="minMax"/>
        </c:scaling>
        <c:delete val="0"/>
        <c:axPos val="r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07113504"/>
        <c:crosses val="max"/>
        <c:crossBetween val="between"/>
      </c:valAx>
      <c:catAx>
        <c:axId val="180711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07111328"/>
        <c:crosses val="autoZero"/>
        <c:auto val="1"/>
        <c:lblAlgn val="ctr"/>
        <c:lblOffset val="100"/>
        <c:noMultiLvlLbl val="0"/>
      </c:catAx>
      <c:valAx>
        <c:axId val="1807098272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07102080"/>
        <c:crosses val="autoZero"/>
        <c:crossBetween val="between"/>
      </c:valAx>
      <c:catAx>
        <c:axId val="1807102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07098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A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AR" b="1" u="sng"/>
              <a:t>EVOLUCIÓN DEL FO.NA.VI. MISIONES</a:t>
            </a:r>
          </a:p>
        </c:rich>
      </c:tx>
      <c:layout>
        <c:manualLayout>
          <c:xMode val="edge"/>
          <c:yMode val="edge"/>
          <c:x val="0.19590698258614966"/>
          <c:y val="3.46561076525501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Hoja5!$F$7</c:f>
              <c:strCache>
                <c:ptCount val="1"/>
                <c:pt idx="0">
                  <c:v>FONAVI - EN MILLONES DE PESOS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Hoja5!$E$8:$E$13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Hoja5!$F$8:$F$13</c:f>
              <c:numCache>
                <c:formatCode>0.00</c:formatCode>
                <c:ptCount val="6"/>
                <c:pt idx="0">
                  <c:v>176.78659999999999</c:v>
                </c:pt>
                <c:pt idx="1">
                  <c:v>232.8655</c:v>
                </c:pt>
                <c:pt idx="2">
                  <c:v>321.51282000000003</c:v>
                </c:pt>
                <c:pt idx="3">
                  <c:v>396.34500000000003</c:v>
                </c:pt>
                <c:pt idx="4">
                  <c:v>501.0917</c:v>
                </c:pt>
                <c:pt idx="5">
                  <c:v>717.30270000000007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5731600"/>
        <c:axId val="1765737040"/>
      </c:barChart>
      <c:lineChart>
        <c:grouping val="standard"/>
        <c:varyColors val="0"/>
        <c:ser>
          <c:idx val="1"/>
          <c:order val="1"/>
          <c:tx>
            <c:strRef>
              <c:f>Hoja5!$G$7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Hoja5!$E$8:$E$13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Hoja5!$G$8:$G$13</c:f>
              <c:numCache>
                <c:formatCode>0.0%</c:formatCode>
                <c:ptCount val="6"/>
                <c:pt idx="0">
                  <c:v>0.4062591228827952</c:v>
                </c:pt>
                <c:pt idx="1">
                  <c:v>0.31721239053186157</c:v>
                </c:pt>
                <c:pt idx="2">
                  <c:v>0.38068034981566634</c:v>
                </c:pt>
                <c:pt idx="3">
                  <c:v>0.23275022128200051</c:v>
                </c:pt>
                <c:pt idx="4">
                  <c:v>0.26428162333320704</c:v>
                </c:pt>
                <c:pt idx="5">
                  <c:v>0.43147990677155512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5733776"/>
        <c:axId val="1765732144"/>
      </c:lineChart>
      <c:catAx>
        <c:axId val="176573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65737040"/>
        <c:crosses val="autoZero"/>
        <c:auto val="1"/>
        <c:lblAlgn val="ctr"/>
        <c:lblOffset val="100"/>
        <c:noMultiLvlLbl val="0"/>
      </c:catAx>
      <c:valAx>
        <c:axId val="176573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65731600"/>
        <c:crosses val="autoZero"/>
        <c:crossBetween val="between"/>
      </c:valAx>
      <c:valAx>
        <c:axId val="1765732144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65733776"/>
        <c:crosses val="max"/>
        <c:crossBetween val="between"/>
      </c:valAx>
      <c:catAx>
        <c:axId val="17657337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657321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A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AR" b="1" u="sng"/>
              <a:t>EVOLUCIÓN ANUAL DEL DESPACHO DE CEMENTO.AÑOS 2004-2018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'[Despachos de cemento Misiones.xls]ANUAL'!$G$2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'[Despachos de cemento Misiones.xls]ANUAL'!$F$3:$F$16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'[Despachos de cemento Misiones.xls]ANUAL'!$G$3:$G$16</c:f>
              <c:numCache>
                <c:formatCode>#,##0</c:formatCode>
                <c:ptCount val="14"/>
                <c:pt idx="0">
                  <c:v>111809.79000000001</c:v>
                </c:pt>
                <c:pt idx="1">
                  <c:v>140766.78</c:v>
                </c:pt>
                <c:pt idx="2">
                  <c:v>168784.07</c:v>
                </c:pt>
                <c:pt idx="3">
                  <c:v>187833.91999999998</c:v>
                </c:pt>
                <c:pt idx="4">
                  <c:v>177220.57</c:v>
                </c:pt>
                <c:pt idx="5">
                  <c:v>171749.63999999996</c:v>
                </c:pt>
                <c:pt idx="6">
                  <c:v>229679.13999999998</c:v>
                </c:pt>
                <c:pt idx="7">
                  <c:v>272833.13</c:v>
                </c:pt>
                <c:pt idx="8">
                  <c:v>258486</c:v>
                </c:pt>
                <c:pt idx="9">
                  <c:v>321438</c:v>
                </c:pt>
                <c:pt idx="10">
                  <c:v>277478</c:v>
                </c:pt>
                <c:pt idx="11">
                  <c:v>268231</c:v>
                </c:pt>
                <c:pt idx="12">
                  <c:v>244450</c:v>
                </c:pt>
                <c:pt idx="13">
                  <c:v>250530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7594208"/>
        <c:axId val="1878183792"/>
      </c:barChart>
      <c:lineChart>
        <c:grouping val="standard"/>
        <c:varyColors val="0"/>
        <c:ser>
          <c:idx val="1"/>
          <c:order val="1"/>
          <c:tx>
            <c:strRef>
              <c:f>'[Despachos de cemento Misiones.xls]ANUAL'!$H$2</c:f>
              <c:strCache>
                <c:ptCount val="1"/>
                <c:pt idx="0">
                  <c:v>VARIACIÓN ANUAL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'[Despachos de cemento Misiones.xls]ANUAL'!$F$3:$F$16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'[Despachos de cemento Misiones.xls]ANUAL'!$H$3:$H$16</c:f>
              <c:numCache>
                <c:formatCode>0.0%</c:formatCode>
                <c:ptCount val="14"/>
                <c:pt idx="1">
                  <c:v>0.25898438768197307</c:v>
                </c:pt>
                <c:pt idx="2">
                  <c:v>0.19903339410051157</c:v>
                </c:pt>
                <c:pt idx="3">
                  <c:v>0.11286521293152818</c:v>
                </c:pt>
                <c:pt idx="4">
                  <c:v>-5.6503905151955358E-2</c:v>
                </c:pt>
                <c:pt idx="5">
                  <c:v>-3.0870739214979626E-2</c:v>
                </c:pt>
                <c:pt idx="6">
                  <c:v>0.33729037219524916</c:v>
                </c:pt>
                <c:pt idx="7">
                  <c:v>0.18788815562440719</c:v>
                </c:pt>
                <c:pt idx="8">
                  <c:v>-5.2585732531822638E-2</c:v>
                </c:pt>
                <c:pt idx="9">
                  <c:v>0.24354123627585245</c:v>
                </c:pt>
                <c:pt idx="10">
                  <c:v>-0.13676043280508221</c:v>
                </c:pt>
                <c:pt idx="11">
                  <c:v>-3.3325164517547301E-2</c:v>
                </c:pt>
                <c:pt idx="12">
                  <c:v>-8.8658656158311255E-2</c:v>
                </c:pt>
                <c:pt idx="13">
                  <c:v>2.4872161996318365E-2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8186512"/>
        <c:axId val="1878185424"/>
      </c:lineChart>
      <c:catAx>
        <c:axId val="157759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8183792"/>
        <c:crosses val="autoZero"/>
        <c:auto val="1"/>
        <c:lblAlgn val="ctr"/>
        <c:lblOffset val="100"/>
        <c:noMultiLvlLbl val="0"/>
      </c:catAx>
      <c:valAx>
        <c:axId val="187818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577594208"/>
        <c:crosses val="autoZero"/>
        <c:crossBetween val="between"/>
      </c:valAx>
      <c:valAx>
        <c:axId val="1878185424"/>
        <c:scaling>
          <c:orientation val="minMax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8186512"/>
        <c:crosses val="max"/>
        <c:crossBetween val="between"/>
      </c:valAx>
      <c:catAx>
        <c:axId val="1878186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8185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AR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AR" b="1" u="sng"/>
              <a:t>EVOLUCIÓN INTERANUAL DEL ACUMULADO DE LOS PRIMEROS SEIS MESES. AÑO 2015 - 2018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'PRIMEROS SEIS MESES'!$B$4</c:f>
              <c:strCache>
                <c:ptCount val="1"/>
                <c:pt idx="0">
                  <c:v>PRIMEROS SEIS MESES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'PRIMEROS SEIS MESES'!$A$6:$A$9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'PRIMEROS SEIS MESES'!$B$6:$B$9</c:f>
              <c:numCache>
                <c:formatCode>#,##0</c:formatCode>
                <c:ptCount val="4"/>
                <c:pt idx="0">
                  <c:v>134754</c:v>
                </c:pt>
                <c:pt idx="1">
                  <c:v>115768</c:v>
                </c:pt>
                <c:pt idx="2">
                  <c:v>106573</c:v>
                </c:pt>
                <c:pt idx="3">
                  <c:v>128272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8184336"/>
        <c:axId val="1878185968"/>
      </c:barChart>
      <c:lineChart>
        <c:grouping val="standard"/>
        <c:varyColors val="0"/>
        <c:ser>
          <c:idx val="1"/>
          <c:order val="1"/>
          <c:tx>
            <c:strRef>
              <c:f>'PRIMEROS SEIS MESES'!$C$4</c:f>
              <c:strCache>
                <c:ptCount val="1"/>
                <c:pt idx="0">
                  <c:v>VARIACIÓN INTERANUAL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'PRIMEROS SEIS MESES'!$A$6:$A$9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'PRIMEROS SEIS MESES'!$C$6:$C$9</c:f>
              <c:numCache>
                <c:formatCode>0.0%</c:formatCode>
                <c:ptCount val="4"/>
                <c:pt idx="0">
                  <c:v>-3.5839242145632277E-2</c:v>
                </c:pt>
                <c:pt idx="1">
                  <c:v>-0.14089377680810955</c:v>
                </c:pt>
                <c:pt idx="2">
                  <c:v>-7.9426093566443257E-2</c:v>
                </c:pt>
                <c:pt idx="3">
                  <c:v>0.20360691732427538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8179984"/>
        <c:axId val="1878187056"/>
      </c:lineChart>
      <c:catAx>
        <c:axId val="187818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8185968"/>
        <c:crosses val="autoZero"/>
        <c:auto val="1"/>
        <c:lblAlgn val="ctr"/>
        <c:lblOffset val="100"/>
        <c:noMultiLvlLbl val="0"/>
      </c:catAx>
      <c:valAx>
        <c:axId val="187818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8184336"/>
        <c:crosses val="autoZero"/>
        <c:crossBetween val="between"/>
      </c:valAx>
      <c:valAx>
        <c:axId val="1878187056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8179984"/>
        <c:crosses val="max"/>
        <c:crossBetween val="between"/>
      </c:valAx>
      <c:catAx>
        <c:axId val="1878179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8187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s-A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18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8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126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041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24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925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053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50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334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8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30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BCEC3B0-17E3-4F03-9C73-764CF23D1C2E}" type="datetimeFigureOut">
              <a:rPr lang="es-AR" smtClean="0"/>
              <a:t>10/8/2018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6898A6-53C3-4E5C-BF95-6E9AC6A861A8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69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0051" y="1112895"/>
            <a:ext cx="10058400" cy="1942520"/>
          </a:xfrm>
        </p:spPr>
        <p:txBody>
          <a:bodyPr>
            <a:normAutofit/>
          </a:bodyPr>
          <a:lstStyle/>
          <a:p>
            <a:pPr algn="ctr"/>
            <a:r>
              <a:rPr lang="es-AR" sz="6000" dirty="0" smtClean="0"/>
              <a:t>CONTEXTO ECONÓMICO DEL SECTOR DE LA CONSTRUCCIÓN</a:t>
            </a:r>
            <a:endParaRPr lang="es-A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893502"/>
            <a:ext cx="10058400" cy="1143000"/>
          </a:xfrm>
        </p:spPr>
        <p:txBody>
          <a:bodyPr>
            <a:normAutofit fontScale="92500"/>
          </a:bodyPr>
          <a:lstStyle/>
          <a:p>
            <a:r>
              <a:rPr lang="es-AR" dirty="0" smtClean="0"/>
              <a:t>MINISTERIO DE HACIENDA, FINANZAS, OBRAS Y SERVICIOS PÚBLICOS</a:t>
            </a:r>
          </a:p>
          <a:p>
            <a:r>
              <a:rPr lang="es-AR" dirty="0" smtClean="0"/>
              <a:t>C.P. ADOLFO SAFRÁN</a:t>
            </a:r>
            <a:endParaRPr lang="es-AR" dirty="0"/>
          </a:p>
        </p:txBody>
      </p:sp>
      <p:sp>
        <p:nvSpPr>
          <p:cNvPr id="4" name="CuadroTexto 3"/>
          <p:cNvSpPr txBox="1"/>
          <p:nvPr/>
        </p:nvSpPr>
        <p:spPr>
          <a:xfrm>
            <a:off x="425002" y="405009"/>
            <a:ext cx="11874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i="1" u="sng" dirty="0"/>
              <a:t>TERCER FORO REGIONAL DE PYMES </a:t>
            </a:r>
            <a:r>
              <a:rPr lang="es-AR" sz="4000" b="1" i="1" u="sng" dirty="0" smtClean="0"/>
              <a:t>CONSTRUCTORAS</a:t>
            </a:r>
            <a:endParaRPr lang="es-AR" sz="4000" b="1" i="1" u="sng" dirty="0"/>
          </a:p>
        </p:txBody>
      </p:sp>
      <p:pic>
        <p:nvPicPr>
          <p:cNvPr id="1026" name="Picture 2" descr="Resultado de imagen para construccion image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16" y="3055415"/>
            <a:ext cx="6465194" cy="160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951" y="5626817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01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751283" cy="1450757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solidFill>
                  <a:srgbClr val="FF0000"/>
                </a:solidFill>
              </a:rPr>
              <a:t>FUENTE DE FINANCIAMIENTO: </a:t>
            </a:r>
            <a:r>
              <a:rPr lang="es-AR" sz="40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es-AR" sz="4000" dirty="0" smtClean="0">
                <a:solidFill>
                  <a:srgbClr val="FF0000"/>
                </a:solidFill>
              </a:rPr>
              <a:t>FONDO FEDERAL SOLIDARIO</a:t>
            </a:r>
            <a:endParaRPr lang="es-AR" sz="4000" dirty="0">
              <a:solidFill>
                <a:srgbClr val="FF000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554934"/>
              </p:ext>
            </p:extLst>
          </p:nvPr>
        </p:nvGraphicFramePr>
        <p:xfrm>
          <a:off x="641797" y="1664187"/>
          <a:ext cx="6377189" cy="3905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50662"/>
              </p:ext>
            </p:extLst>
          </p:nvPr>
        </p:nvGraphicFramePr>
        <p:xfrm>
          <a:off x="7430629" y="1278309"/>
          <a:ext cx="4006290" cy="3518535"/>
        </p:xfrm>
        <a:graphic>
          <a:graphicData uri="http://schemas.openxmlformats.org/drawingml/2006/table">
            <a:tbl>
              <a:tblPr/>
              <a:tblGrid>
                <a:gridCol w="1323126"/>
                <a:gridCol w="1347734"/>
                <a:gridCol w="1335430"/>
              </a:tblGrid>
              <a:tr h="59476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FEDERAL </a:t>
                      </a:r>
                      <a:r>
                        <a:rPr lang="es-A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SOLIDARIO – En Millones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 ANUAL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0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0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0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0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0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0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469,22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0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0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0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75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2018(*)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362424" y="4843446"/>
            <a:ext cx="482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(*) Acumulado a Julio/18. En términos interanuales </a:t>
            </a:r>
            <a:r>
              <a:rPr lang="es-AR" b="1" dirty="0" smtClean="0"/>
              <a:t>creció nominalmente un 23,8%.</a:t>
            </a:r>
            <a:endParaRPr lang="es-AR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112543" y="5489777"/>
            <a:ext cx="11736020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dirty="0" smtClean="0"/>
              <a:t>A partir de Enero de 2018 se reduce mensualmente el 0,5 % las retenciones a la Soja hasta Diciembre de 2019. A partir de 2020 las Retenciones serán del 18 %.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dirty="0" smtClean="0"/>
              <a:t>Factor Adverso 2018: La Sequia del Campo y su impacto en la cosecha.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dirty="0" smtClean="0"/>
              <a:t>A pesar de la corrida cambiaria en términos reales la recaudación se redujo.</a:t>
            </a: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0831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3489" y="273724"/>
            <a:ext cx="9659692" cy="1450757"/>
          </a:xfrm>
        </p:spPr>
        <p:txBody>
          <a:bodyPr>
            <a:noAutofit/>
          </a:bodyPr>
          <a:lstStyle/>
          <a:p>
            <a:pPr algn="just"/>
            <a:r>
              <a:rPr lang="es-AR" sz="3500" b="1" u="sng" dirty="0" smtClean="0">
                <a:solidFill>
                  <a:srgbClr val="00B0F0"/>
                </a:solidFill>
              </a:rPr>
              <a:t>FUENTE DE FINANCIAMIENTO: </a:t>
            </a:r>
            <a:r>
              <a:rPr lang="es-AR" sz="3500" b="1" dirty="0" smtClean="0">
                <a:solidFill>
                  <a:srgbClr val="00B0F0"/>
                </a:solidFill>
              </a:rPr>
              <a:t>                                                   </a:t>
            </a:r>
            <a:r>
              <a:rPr lang="es-AR" sz="3500" dirty="0" smtClean="0">
                <a:solidFill>
                  <a:srgbClr val="00B0F0"/>
                </a:solidFill>
              </a:rPr>
              <a:t>INGRESOS POR TRANSFERENCIAS DE CAPITAL NACIONAL – NO INCLUYE FONDO FEDERAL SOLIDARIO.</a:t>
            </a:r>
            <a:endParaRPr lang="es-AR" sz="3500" dirty="0">
              <a:solidFill>
                <a:srgbClr val="00B0F0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737068"/>
              </p:ext>
            </p:extLst>
          </p:nvPr>
        </p:nvGraphicFramePr>
        <p:xfrm>
          <a:off x="436098" y="1910384"/>
          <a:ext cx="7779433" cy="3983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112194"/>
              </p:ext>
            </p:extLst>
          </p:nvPr>
        </p:nvGraphicFramePr>
        <p:xfrm>
          <a:off x="8328073" y="2473643"/>
          <a:ext cx="3713871" cy="2194560"/>
        </p:xfrm>
        <a:graphic>
          <a:graphicData uri="http://schemas.openxmlformats.org/drawingml/2006/table">
            <a:tbl>
              <a:tblPr/>
              <a:tblGrid>
                <a:gridCol w="831463"/>
                <a:gridCol w="1815794"/>
                <a:gridCol w="1066614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- EN MILLONES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 ANUAL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450,19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1.254,22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178,60%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1.851,28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2.262,28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1.703,24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-24,71%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2.708,76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24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751283" cy="1450757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solidFill>
                  <a:srgbClr val="FF0000"/>
                </a:solidFill>
              </a:rPr>
              <a:t>FUENTE DE FINANCIAMIENTO: </a:t>
            </a:r>
            <a:r>
              <a:rPr lang="es-AR" sz="4000" dirty="0" smtClean="0">
                <a:solidFill>
                  <a:srgbClr val="FF0000"/>
                </a:solidFill>
              </a:rPr>
              <a:t>FONAVI</a:t>
            </a:r>
            <a:endParaRPr lang="es-AR" sz="4000" dirty="0">
              <a:solidFill>
                <a:srgbClr val="FF0000"/>
              </a:solidFill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458574"/>
              </p:ext>
            </p:extLst>
          </p:nvPr>
        </p:nvGraphicFramePr>
        <p:xfrm>
          <a:off x="968327" y="1737359"/>
          <a:ext cx="5573150" cy="3692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48124"/>
              </p:ext>
            </p:extLst>
          </p:nvPr>
        </p:nvGraphicFramePr>
        <p:xfrm>
          <a:off x="7032160" y="1938997"/>
          <a:ext cx="4489279" cy="2501265"/>
        </p:xfrm>
        <a:graphic>
          <a:graphicData uri="http://schemas.openxmlformats.org/drawingml/2006/table">
            <a:tbl>
              <a:tblPr/>
              <a:tblGrid>
                <a:gridCol w="1258676"/>
                <a:gridCol w="1971927"/>
                <a:gridCol w="1258676"/>
              </a:tblGrid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FONAVI - EN MILLONES DE PESOS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G Omega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G Omega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G Omega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G Omega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396,35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G Omega"/>
                        </a:rPr>
                        <a:t>2016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501,09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G Omega"/>
                        </a:rPr>
                        <a:t>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G Omega"/>
                        </a:rPr>
                        <a:t>2018 (*)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018986" y="4533957"/>
            <a:ext cx="482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(*) Acumulado a Julio/18. En términos interanuales </a:t>
            </a:r>
            <a:r>
              <a:rPr lang="es-AR" b="1" dirty="0" smtClean="0"/>
              <a:t>creció nominalmente un 6,54%.</a:t>
            </a:r>
            <a:endParaRPr lang="es-AR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12543" y="5489777"/>
            <a:ext cx="1173602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000" dirty="0" smtClean="0"/>
              <a:t>El bajo crecimiento nominal de la recaudación se explica por la Reforma Tributaria Nacional establecida en la Ley Nº 27.430 donde el Impuesto a los Combustibles paso de ser proporcional a un impuesto fijo que no acompaña la variación del precio del combustible y se actualiza trimestralmente en función a la variación del IPC.</a:t>
            </a:r>
            <a:endParaRPr lang="es-AR" sz="2000" dirty="0"/>
          </a:p>
        </p:txBody>
      </p:sp>
      <p:pic>
        <p:nvPicPr>
          <p:cNvPr id="9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73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157815"/>
            <a:ext cx="10751283" cy="1450757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solidFill>
                  <a:srgbClr val="FF0000"/>
                </a:solidFill>
              </a:rPr>
              <a:t>PRESUPUESTO NACIONAL – AÑO 2018 Y 2017</a:t>
            </a:r>
            <a:br>
              <a:rPr lang="es-AR" sz="4000" b="1" u="sng" dirty="0" smtClean="0">
                <a:solidFill>
                  <a:srgbClr val="FF0000"/>
                </a:solidFill>
              </a:rPr>
            </a:br>
            <a:r>
              <a:rPr lang="es-AR" sz="4000" b="1" u="sng" dirty="0" smtClean="0">
                <a:solidFill>
                  <a:srgbClr val="FF0000"/>
                </a:solidFill>
              </a:rPr>
              <a:t>GASTO GEOGRAFICO EN LA PROVINCIA DE MISIONES</a:t>
            </a:r>
            <a:endParaRPr lang="es-AR" sz="4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701258"/>
              </p:ext>
            </p:extLst>
          </p:nvPr>
        </p:nvGraphicFramePr>
        <p:xfrm>
          <a:off x="1287887" y="2942085"/>
          <a:ext cx="9465973" cy="2299617"/>
        </p:xfrm>
        <a:graphic>
          <a:graphicData uri="http://schemas.openxmlformats.org/drawingml/2006/table">
            <a:tbl>
              <a:tblPr/>
              <a:tblGrid>
                <a:gridCol w="3382418"/>
                <a:gridCol w="1957484"/>
                <a:gridCol w="1957484"/>
                <a:gridCol w="2168587"/>
              </a:tblGrid>
              <a:tr h="758757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 NOMINAL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215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REAL DIRECTA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749.110.076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551.916.585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215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1.928.633.495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2.184.589.363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215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FINANCIERA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8.379.120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215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2.677.743.571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2.744.885.068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978793" y="1828801"/>
            <a:ext cx="10625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000" dirty="0"/>
              <a:t>COMPARATIVO DEL GASTO </a:t>
            </a:r>
            <a:r>
              <a:rPr lang="es-ES" sz="3000" dirty="0" smtClean="0"/>
              <a:t>PRESUPUESTADO NACIONAL EN LA PROVINCIA DE MISIONES -LEYES </a:t>
            </a:r>
            <a:r>
              <a:rPr lang="es-ES" sz="3000" dirty="0"/>
              <a:t>Nº 27.341 y Nº </a:t>
            </a:r>
            <a:r>
              <a:rPr lang="es-ES" sz="3000" dirty="0" smtClean="0"/>
              <a:t>27.431</a:t>
            </a:r>
          </a:p>
          <a:p>
            <a:pPr algn="just"/>
            <a:r>
              <a:rPr lang="es-ES" sz="3000" dirty="0" smtClean="0"/>
              <a:t> </a:t>
            </a:r>
            <a:endParaRPr lang="es-AR" sz="3000" dirty="0"/>
          </a:p>
        </p:txBody>
      </p:sp>
      <p:pic>
        <p:nvPicPr>
          <p:cNvPr id="8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75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8867" y="362883"/>
            <a:ext cx="10751283" cy="797202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solidFill>
                  <a:srgbClr val="00B0F0"/>
                </a:solidFill>
              </a:rPr>
              <a:t>EJECUCIÓN PRESUPUESTARIA NACIONAL AÑO 2018</a:t>
            </a:r>
            <a:endParaRPr lang="es-AR" sz="4000" dirty="0">
              <a:solidFill>
                <a:srgbClr val="00B0F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04095" y="6019876"/>
            <a:ext cx="1048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 smtClean="0"/>
              <a:t>Fuente: </a:t>
            </a:r>
            <a:r>
              <a:rPr lang="es-AR" dirty="0" smtClean="0"/>
              <a:t>E &amp; R en base a datos del Ministerio de Hacienda de la Nación al 7 de Agosto del 2018.</a:t>
            </a:r>
            <a:endParaRPr lang="es-AR" dirty="0"/>
          </a:p>
        </p:txBody>
      </p:sp>
      <p:pic>
        <p:nvPicPr>
          <p:cNvPr id="14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702131"/>
              </p:ext>
            </p:extLst>
          </p:nvPr>
        </p:nvGraphicFramePr>
        <p:xfrm>
          <a:off x="597583" y="1102187"/>
          <a:ext cx="10558097" cy="4977560"/>
        </p:xfrm>
        <a:graphic>
          <a:graphicData uri="http://schemas.openxmlformats.org/drawingml/2006/table">
            <a:tbl>
              <a:tblPr/>
              <a:tblGrid>
                <a:gridCol w="2566088"/>
                <a:gridCol w="952154"/>
                <a:gridCol w="779954"/>
                <a:gridCol w="931895"/>
                <a:gridCol w="952154"/>
                <a:gridCol w="779954"/>
                <a:gridCol w="931895"/>
                <a:gridCol w="952154"/>
                <a:gridCol w="779954"/>
                <a:gridCol w="931895"/>
              </a:tblGrid>
              <a:tr h="9360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Provincia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A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Transferencias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8400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Corrientes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Capital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800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4000" marR="4000" marT="4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Ejecutado</a:t>
                      </a:r>
                    </a:p>
                  </a:txBody>
                  <a:tcPr marL="4000" marR="4000" marT="4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4000" marR="4000" marT="4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Ejecutado</a:t>
                      </a:r>
                    </a:p>
                  </a:txBody>
                  <a:tcPr marL="4000" marR="4000" marT="4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4000" marR="4000" marT="4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Ejecutado</a:t>
                      </a:r>
                    </a:p>
                  </a:txBody>
                  <a:tcPr marL="4000" marR="4000" marT="4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 Autónoma de Buenos Aires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12.370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4.259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6.443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2.394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18.813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6.653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Buenos Aires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35.381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25.640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9.111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3.735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44.493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29.375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Catamarca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593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380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995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1.162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1.588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1.542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Córdoba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2.633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3.492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2.091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2.059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4.724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5.551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Corrientes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1.343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953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1.802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847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3.145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1.800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Entre Ríos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1.586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1.796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1.839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1.474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3.424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3.270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Formosa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896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767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1.295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939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2.191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1.707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Jujuy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983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592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1.164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1.229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2.146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1.821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La Pampa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526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554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197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230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724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784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La Rioja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599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388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2.106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1.403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2.705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1.791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Mendoza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1.740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1.005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1.425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1.288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3.166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2.293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Misiones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1.678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1.098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1.557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1.031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3.236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2.129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Río Negro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825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470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927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643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1.752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1.113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Salta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1.513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982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2.691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1.346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4.204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2.328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San Juan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859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521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1.317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879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2.177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1.400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San Luis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562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219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211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774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312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Santa Cruz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519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877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617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327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1.136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1.203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Santa Fe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2.843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2.456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1.248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1.056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4.091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3.513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Santiago del Estero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1.288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694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1.169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1.450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2.458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2.144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Tierra del Fuego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820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229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669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624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1.490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853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 Tucumán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848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863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1.703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1.537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2.551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2.401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del Chaco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1.467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1.559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2.837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1.645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4.304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3.204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del Chubut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599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493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543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359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1.142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852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del Neuquén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817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950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976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1.170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1.793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2.120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Nacional e Interprovincial</a:t>
                      </a:r>
                    </a:p>
                  </a:txBody>
                  <a:tcPr marL="4000" marR="4000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19.818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868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9.476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-  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29.294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868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812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93.108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52.106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54.409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28.920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147.517 </a:t>
                      </a:r>
                    </a:p>
                  </a:txBody>
                  <a:tcPr marL="4000" marR="4000" marT="40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81.026 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4000" marR="4000" marT="40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0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527" y="268219"/>
            <a:ext cx="10751283" cy="837028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solidFill>
                  <a:srgbClr val="FF0000"/>
                </a:solidFill>
              </a:rPr>
              <a:t>EJECUCIÓN PRESUPUESTARIA NACIONAL AÑO 2018</a:t>
            </a:r>
            <a:endParaRPr lang="es-AR" sz="4000" dirty="0">
              <a:solidFill>
                <a:srgbClr val="FF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79754" y="5854038"/>
            <a:ext cx="1048082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AR" b="1" u="sng" dirty="0" smtClean="0"/>
              <a:t>Fuente: </a:t>
            </a:r>
            <a:r>
              <a:rPr lang="es-AR" dirty="0" smtClean="0"/>
              <a:t>E &amp; R en base a datos del Ministerio de Hacienda de la Nación al </a:t>
            </a:r>
            <a:r>
              <a:rPr lang="es-AR" dirty="0"/>
              <a:t>7</a:t>
            </a:r>
            <a:r>
              <a:rPr lang="es-AR" dirty="0" smtClean="0"/>
              <a:t> de Agosto del 2018.</a:t>
            </a:r>
            <a:endParaRPr lang="es-AR" dirty="0"/>
          </a:p>
        </p:txBody>
      </p:sp>
      <p:pic>
        <p:nvPicPr>
          <p:cNvPr id="9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08921" y="973709"/>
            <a:ext cx="123863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500" b="1" dirty="0">
                <a:solidFill>
                  <a:srgbClr val="000000"/>
                </a:solidFill>
                <a:latin typeface="Calibri" panose="020F0502020204030204" pitchFamily="34" charset="0"/>
              </a:rPr>
              <a:t>INGRESOS POR TRANSFERENCIAS DE CAPITAL NACIONAL - PROVINCIA DE MISIONES</a:t>
            </a:r>
          </a:p>
          <a:p>
            <a:r>
              <a:rPr lang="es-AR" sz="2500" dirty="0" smtClean="0"/>
              <a:t>EN MILLONES DE PESOS</a:t>
            </a:r>
            <a:endParaRPr lang="es-AR" sz="25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143431"/>
              </p:ext>
            </p:extLst>
          </p:nvPr>
        </p:nvGraphicFramePr>
        <p:xfrm>
          <a:off x="208921" y="1967120"/>
          <a:ext cx="11409704" cy="3677187"/>
        </p:xfrm>
        <a:graphic>
          <a:graphicData uri="http://schemas.openxmlformats.org/drawingml/2006/table">
            <a:tbl>
              <a:tblPr/>
              <a:tblGrid>
                <a:gridCol w="1880312"/>
                <a:gridCol w="3480228"/>
                <a:gridCol w="2016388"/>
                <a:gridCol w="2016388"/>
                <a:gridCol w="2016388"/>
              </a:tblGrid>
              <a:tr h="171450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DESTINO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EJECUCIÓN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 Y URBANISMO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37 -Acciones del Programa "Habitat Nacion"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348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255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92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 Y URBANISMO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38 -Acciones de Vivienda y Desarrollo Urbano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629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238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37 -Infraestructura y Equipamiento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50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86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87 -Apoyo para el Desarrollo de la Infraestructura Educativa (BID Nº 1966/OC-2, BID Nº 2424/OC-AR, BID Nº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10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10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46 -Fortalecimiento Edilicio de Jardines Infantiles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33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  <a:r>
                        <a:rPr lang="es-E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-Innovación </a:t>
                      </a:r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Desarrollo de la </a:t>
                      </a:r>
                      <a:r>
                        <a:rPr lang="es-E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Tecnológica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28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 Y ALCANTARILLADO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73 -Recursos Hidricos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386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156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22 -Construcciones de Obras Viales fuera de la Red Vial Nacional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149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78 -Desarrollo Energetico Provincial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86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57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MUNICIPIOS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a Gobiernos Municipales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48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18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A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A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A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31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9515" y="1083885"/>
            <a:ext cx="10408705" cy="1450757"/>
          </a:xfrm>
        </p:spPr>
        <p:txBody>
          <a:bodyPr>
            <a:noAutofit/>
          </a:bodyPr>
          <a:lstStyle/>
          <a:p>
            <a:r>
              <a:rPr lang="es-AR" sz="4000" b="1" u="sng" dirty="0" smtClean="0">
                <a:solidFill>
                  <a:srgbClr val="0070C0"/>
                </a:solidFill>
              </a:rPr>
              <a:t>INDICADORES ECONOMICOS DE LA CONSTRUCCIÓN</a:t>
            </a:r>
            <a:r>
              <a:rPr lang="es-AR" sz="4000" b="1" u="sng" dirty="0" smtClean="0"/>
              <a:t/>
            </a:r>
            <a:br>
              <a:rPr lang="es-AR" sz="4000" b="1" u="sng" dirty="0" smtClean="0"/>
            </a:br>
            <a:r>
              <a:rPr lang="es-AR" sz="4000" b="1" u="sng" dirty="0"/>
              <a:t/>
            </a:r>
            <a:br>
              <a:rPr lang="es-AR" sz="4000" b="1" u="sng" dirty="0"/>
            </a:br>
            <a:endParaRPr lang="es-AR" sz="4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985233" y="1910234"/>
            <a:ext cx="99321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endParaRPr lang="es-AR" sz="3000" dirty="0" smtClean="0"/>
          </a:p>
          <a:p>
            <a:endParaRPr lang="es-AR" sz="2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59515" y="2534642"/>
            <a:ext cx="111275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AR" sz="4000" dirty="0" smtClean="0"/>
              <a:t>DESPACHO DE CEMENTO EN MISIONES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AR" sz="4000" dirty="0" smtClean="0"/>
              <a:t>CANTIDAD DE EMPRESAS EN ACTIVIDAD EN MISIONES.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AR" sz="4000" dirty="0" smtClean="0"/>
              <a:t>CONSTRUCCIONES PRIVADAS – PERMISOS OTORGADOS.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s-AR" sz="4000" dirty="0"/>
          </a:p>
        </p:txBody>
      </p:sp>
      <p:pic>
        <p:nvPicPr>
          <p:cNvPr id="5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91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solidFill>
                  <a:srgbClr val="FF0000"/>
                </a:solidFill>
              </a:rPr>
              <a:t>DESPACHO DE CEMENTO EN MISIONES</a:t>
            </a:r>
            <a:endParaRPr lang="es-AR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264380"/>
              </p:ext>
            </p:extLst>
          </p:nvPr>
        </p:nvGraphicFramePr>
        <p:xfrm>
          <a:off x="4134119" y="1944475"/>
          <a:ext cx="7534140" cy="4160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640360"/>
              </p:ext>
            </p:extLst>
          </p:nvPr>
        </p:nvGraphicFramePr>
        <p:xfrm>
          <a:off x="527250" y="2087585"/>
          <a:ext cx="3104591" cy="3564391"/>
        </p:xfrm>
        <a:graphic>
          <a:graphicData uri="http://schemas.openxmlformats.org/drawingml/2006/table">
            <a:tbl>
              <a:tblPr/>
              <a:tblGrid>
                <a:gridCol w="1023492"/>
                <a:gridCol w="1057607"/>
                <a:gridCol w="1023492"/>
              </a:tblGrid>
              <a:tr h="444001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AÑO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effectLst/>
                          <a:latin typeface="Arial" panose="020B0604020202020204" pitchFamily="34" charset="0"/>
                        </a:rPr>
                        <a:t>VARIACIÓN ANUAL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111.810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140.767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25,9%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168.784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19,9%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187.834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11,3%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177.221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-5,7%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171.750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-3,1%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229.679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33,7%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272.833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18,8%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258.486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-5,3%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321.438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24,4%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277.478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-13,7%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effectLst/>
                          <a:latin typeface="Arial" panose="020B0604020202020204" pitchFamily="34" charset="0"/>
                        </a:rPr>
                        <a:t>268.231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-3,3%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244.450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-8,9%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effectLst/>
                          <a:latin typeface="Arial" panose="020B0604020202020204" pitchFamily="34" charset="0"/>
                        </a:rPr>
                        <a:t>250.530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53791" y="5834130"/>
            <a:ext cx="900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 smtClean="0"/>
              <a:t>Fuente: </a:t>
            </a:r>
            <a:r>
              <a:rPr lang="es-AR" dirty="0" smtClean="0"/>
              <a:t>Elaboración Propia en base a datos del IERIC.</a:t>
            </a:r>
            <a:endParaRPr lang="es-AR" dirty="0"/>
          </a:p>
        </p:txBody>
      </p:sp>
      <p:pic>
        <p:nvPicPr>
          <p:cNvPr id="8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36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solidFill>
                  <a:srgbClr val="0070C0"/>
                </a:solidFill>
              </a:rPr>
              <a:t>DESPACHO DE CEMENTO EN MISIONES</a:t>
            </a:r>
            <a:endParaRPr lang="es-AR" sz="4000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814142"/>
              </p:ext>
            </p:extLst>
          </p:nvPr>
        </p:nvGraphicFramePr>
        <p:xfrm>
          <a:off x="459677" y="1737360"/>
          <a:ext cx="11015003" cy="4202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888642" y="5975798"/>
            <a:ext cx="900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 smtClean="0"/>
              <a:t>Fuente: </a:t>
            </a:r>
            <a:r>
              <a:rPr lang="es-AR" dirty="0" smtClean="0"/>
              <a:t>Elaboración Propia en base a datos del IERIC.</a:t>
            </a:r>
            <a:endParaRPr lang="es-AR" dirty="0"/>
          </a:p>
        </p:txBody>
      </p:sp>
      <p:pic>
        <p:nvPicPr>
          <p:cNvPr id="5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35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solidFill>
                  <a:srgbClr val="FF0000"/>
                </a:solidFill>
              </a:rPr>
              <a:t>DESPACHO DE CEMENTO – REGIÓN NEA</a:t>
            </a:r>
            <a:endParaRPr lang="es-AR" sz="40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89681"/>
              </p:ext>
            </p:extLst>
          </p:nvPr>
        </p:nvGraphicFramePr>
        <p:xfrm>
          <a:off x="351692" y="1894099"/>
          <a:ext cx="6977576" cy="435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591599" y="2790752"/>
            <a:ext cx="409118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AR" sz="2200" dirty="0" smtClean="0"/>
              <a:t>Misiones ocupa el Primer Puesto en la Región del NEA en el primer semestre del 2018.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AR" sz="2200" dirty="0" smtClean="0"/>
              <a:t>EL NEA tuvo un crecimiento del despacho de cemento interanual del 12 % mientras que en Misiones fue del 20 %.</a:t>
            </a:r>
          </a:p>
          <a:p>
            <a:endParaRPr lang="es-AR" sz="2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126480" y="5782614"/>
            <a:ext cx="5389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 smtClean="0"/>
              <a:t>Fuente: </a:t>
            </a:r>
            <a:r>
              <a:rPr lang="es-AR" dirty="0" smtClean="0"/>
              <a:t>Elaboración Propia en base a datos del IERIC.</a:t>
            </a:r>
            <a:endParaRPr lang="es-AR" dirty="0"/>
          </a:p>
        </p:txBody>
      </p:sp>
      <p:pic>
        <p:nvPicPr>
          <p:cNvPr id="6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92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6975" y="286603"/>
            <a:ext cx="10408705" cy="1450757"/>
          </a:xfrm>
        </p:spPr>
        <p:txBody>
          <a:bodyPr>
            <a:normAutofit fontScale="90000"/>
          </a:bodyPr>
          <a:lstStyle/>
          <a:p>
            <a:pPr algn="just"/>
            <a:r>
              <a:rPr lang="es-AR" sz="4000" b="1" u="sng" dirty="0" smtClean="0"/>
              <a:t>EVOLUCIÓN DE LA CONSTRUCCIÓN NACIONAL – INDICADOR SINTETICO DE LA ACT. DE LA CONSTRUCCIÓN</a:t>
            </a:r>
            <a:endParaRPr lang="es-AR" sz="4000" b="1" u="sng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949876"/>
              </p:ext>
            </p:extLst>
          </p:nvPr>
        </p:nvGraphicFramePr>
        <p:xfrm>
          <a:off x="928469" y="1737360"/>
          <a:ext cx="10016196" cy="4076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46975" y="5795889"/>
            <a:ext cx="10691446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Durante el mes de junio de 2018, el índice serie original del indicador sintético de la actividad de la construcción (ISAC) registró una baja de 0,1% respecto a igual mes del año anterior. El acumulado del índice serie original durante el primer semestre del año 2018 presenta un aumento de 10,9% respecto a igual período del año 2017.</a:t>
            </a:r>
            <a:endParaRPr lang="es-AR" dirty="0"/>
          </a:p>
        </p:txBody>
      </p:sp>
      <p:pic>
        <p:nvPicPr>
          <p:cNvPr id="7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23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96737" cy="1450757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solidFill>
                  <a:srgbClr val="FF0000"/>
                </a:solidFill>
              </a:rPr>
              <a:t>CANTIDAD DE EMPRESAS EN ACTIVIDAD - MISIONES</a:t>
            </a:r>
            <a:endParaRPr lang="es-AR" sz="40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804280"/>
              </p:ext>
            </p:extLst>
          </p:nvPr>
        </p:nvGraphicFramePr>
        <p:xfrm>
          <a:off x="900332" y="2212144"/>
          <a:ext cx="10480431" cy="3752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ector recto de flecha 7"/>
          <p:cNvCxnSpPr/>
          <p:nvPr/>
        </p:nvCxnSpPr>
        <p:spPr>
          <a:xfrm>
            <a:off x="7306480" y="3140667"/>
            <a:ext cx="3033274" cy="81235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8398412" y="3343755"/>
            <a:ext cx="1463040" cy="5010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8398412" y="3343755"/>
            <a:ext cx="2110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AR" sz="1400" dirty="0" smtClean="0"/>
              <a:t>9 %</a:t>
            </a:r>
          </a:p>
          <a:p>
            <a:pPr marL="285750" indent="-285750">
              <a:buFontTx/>
              <a:buChar char="-"/>
            </a:pPr>
            <a:r>
              <a:rPr lang="es-AR" sz="1400" dirty="0" smtClean="0"/>
              <a:t>-40 EMPRESAS</a:t>
            </a:r>
            <a:endParaRPr lang="es-AR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94626" y="5950039"/>
            <a:ext cx="5389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 smtClean="0"/>
              <a:t>Fuente: </a:t>
            </a:r>
            <a:r>
              <a:rPr lang="es-AR" dirty="0" smtClean="0"/>
              <a:t>Elaboración Propia en base a datos del IERIC.</a:t>
            </a:r>
            <a:endParaRPr lang="es-AR" dirty="0"/>
          </a:p>
        </p:txBody>
      </p:sp>
      <p:pic>
        <p:nvPicPr>
          <p:cNvPr id="9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9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454" y="286603"/>
            <a:ext cx="11155680" cy="1450757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/>
              <a:t>CONSTRUCCIONES PRIVADAS – PERMISOS OTORGADOS EN MISIONES</a:t>
            </a:r>
            <a:endParaRPr lang="es-AR" sz="4000" b="1" u="sng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09" y="1737360"/>
            <a:ext cx="10550769" cy="394327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58129" y="5680637"/>
            <a:ext cx="11029071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Permisos otorgados para </a:t>
            </a:r>
            <a:r>
              <a:rPr lang="es-ES" sz="2000" dirty="0"/>
              <a:t>construcciones nuevas de uso residencial o no residencial, además de autorizaciones para ampliaciones existentes (todo expresado en metros cuadrados). Los datos son provistos por los municipios de Posadas, </a:t>
            </a:r>
            <a:r>
              <a:rPr lang="es-ES" sz="2000" dirty="0" err="1"/>
              <a:t>Oberá</a:t>
            </a:r>
            <a:r>
              <a:rPr lang="es-ES" sz="2000" dirty="0"/>
              <a:t> y Eldorado. </a:t>
            </a:r>
            <a:endParaRPr lang="es-AR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418318" y="5311305"/>
            <a:ext cx="2103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 smtClean="0"/>
              <a:t>Fuente: </a:t>
            </a:r>
            <a:r>
              <a:rPr lang="es-AR" dirty="0" smtClean="0"/>
              <a:t>IPEC.</a:t>
            </a:r>
            <a:endParaRPr lang="es-AR" dirty="0"/>
          </a:p>
        </p:txBody>
      </p:sp>
      <p:pic>
        <p:nvPicPr>
          <p:cNvPr id="6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06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78905" cy="1450757"/>
          </a:xfrm>
        </p:spPr>
        <p:txBody>
          <a:bodyPr/>
          <a:lstStyle/>
          <a:p>
            <a:r>
              <a:rPr lang="es-AR" dirty="0" smtClean="0">
                <a:solidFill>
                  <a:srgbClr val="FF0000"/>
                </a:solidFill>
              </a:rPr>
              <a:t>FACTORES ADVERSOS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97279" y="2166425"/>
            <a:ext cx="1026941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500" dirty="0" smtClean="0"/>
              <a:t>No cumplimiento de las metas inflacionarias, que afecta a los créditos hipotecarios atados a la inflación (U.V.A. y U.V.I).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500" dirty="0" smtClean="0"/>
              <a:t>Elevada Tasa de Interés de la política Monetaria de referencia.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500" dirty="0" smtClean="0"/>
              <a:t>Devaluación: la corrida cambiaria afecta el mercado inmobiliario por estar dolarizado.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500" dirty="0" smtClean="0"/>
              <a:t>Restricción al acceso al crédito del Sector Privado en Misiones por bajo salario promedio.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500" dirty="0" smtClean="0"/>
              <a:t>Reducción del Gasto en el marco del acuerdo con el Fondo Monetario Internacional.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</p:txBody>
      </p:sp>
      <p:pic>
        <p:nvPicPr>
          <p:cNvPr id="5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0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ACUERDO DE LA NACIÓN CON EL FMI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867437"/>
            <a:ext cx="10506584" cy="4562206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237957" y="5669280"/>
            <a:ext cx="10365908" cy="3094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36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6975" y="286603"/>
            <a:ext cx="10408705" cy="1450757"/>
          </a:xfrm>
        </p:spPr>
        <p:txBody>
          <a:bodyPr>
            <a:normAutofit/>
          </a:bodyPr>
          <a:lstStyle/>
          <a:p>
            <a:pPr algn="just"/>
            <a:r>
              <a:rPr lang="es-AR" sz="4000" b="1" u="sng" dirty="0" smtClean="0"/>
              <a:t>INFLUENCIA DE LA CONSTRUCCION EN LA ECONOMIA MISIONERA</a:t>
            </a:r>
            <a:endParaRPr lang="es-AR" sz="4000" b="1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985233" y="1910234"/>
            <a:ext cx="993218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000" b="1" dirty="0" smtClean="0"/>
              <a:t>Es una actividad  que dinamiza la economía local:</a:t>
            </a:r>
          </a:p>
          <a:p>
            <a:pPr algn="just"/>
            <a:endParaRPr lang="es-AR" sz="3000" dirty="0" smtClean="0"/>
          </a:p>
          <a:p>
            <a:pPr marL="457200" indent="-457200" algn="just">
              <a:buAutoNum type="alphaLcParenR"/>
            </a:pPr>
            <a:r>
              <a:rPr lang="es-AR" sz="3000" dirty="0" smtClean="0"/>
              <a:t>Representa en promedio el 22 % del Producto Bruto Provincial.</a:t>
            </a:r>
          </a:p>
          <a:p>
            <a:pPr marL="457200" indent="-457200" algn="just">
              <a:buAutoNum type="alphaLcParenR"/>
            </a:pPr>
            <a:r>
              <a:rPr lang="es-AR" sz="3000" dirty="0" smtClean="0"/>
              <a:t>Es la tercer fuente de trabajo del sector privado con una participación del 10 %, por debajo del Comercio al Por Mayor y Menor y de la Industria Manufacturera.</a:t>
            </a:r>
          </a:p>
          <a:p>
            <a:pPr marL="457200" indent="-457200" algn="just">
              <a:buAutoNum type="alphaLcParenR"/>
            </a:pPr>
            <a:r>
              <a:rPr lang="es-AR" sz="3000" dirty="0" smtClean="0"/>
              <a:t>Representa en promedio de los últimos trece años el 26 % del Gasto Total  ejecutado por la Provincia.</a:t>
            </a:r>
          </a:p>
          <a:p>
            <a:pPr marL="457200" indent="-457200" algn="just">
              <a:buAutoNum type="alphaLcParenR"/>
            </a:pPr>
            <a:endParaRPr lang="es-AR" sz="3000" dirty="0" smtClean="0"/>
          </a:p>
          <a:p>
            <a:endParaRPr lang="es-AR" sz="2000" dirty="0"/>
          </a:p>
        </p:txBody>
      </p:sp>
      <p:pic>
        <p:nvPicPr>
          <p:cNvPr id="4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95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9515" y="1083885"/>
            <a:ext cx="10408705" cy="1450757"/>
          </a:xfrm>
        </p:spPr>
        <p:txBody>
          <a:bodyPr>
            <a:normAutofit fontScale="90000"/>
          </a:bodyPr>
          <a:lstStyle/>
          <a:p>
            <a:r>
              <a:rPr lang="es-AR" sz="4400" b="1" u="sng" dirty="0" smtClean="0"/>
              <a:t>ANALISIS FISCAL DE LA PROVINCIA DE MISIONES </a:t>
            </a:r>
            <a:r>
              <a:rPr lang="es-AR" sz="4000" b="1" u="sng" dirty="0" smtClean="0"/>
              <a:t/>
            </a:r>
            <a:br>
              <a:rPr lang="es-AR" sz="4000" b="1" u="sng" dirty="0" smtClean="0"/>
            </a:br>
            <a:r>
              <a:rPr lang="es-AR" sz="4000" b="1" u="sng" dirty="0"/>
              <a:t/>
            </a:r>
            <a:br>
              <a:rPr lang="es-AR" sz="4000" b="1" u="sng" dirty="0"/>
            </a:br>
            <a:endParaRPr lang="es-AR" sz="4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985233" y="1910234"/>
            <a:ext cx="99321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endParaRPr lang="es-AR" sz="3000" dirty="0" smtClean="0"/>
          </a:p>
          <a:p>
            <a:endParaRPr lang="es-AR" sz="2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59515" y="2534642"/>
            <a:ext cx="111275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AR" sz="4000" dirty="0" smtClean="0"/>
              <a:t>EROGACIONES </a:t>
            </a:r>
            <a:r>
              <a:rPr lang="es-AR" sz="4000" dirty="0"/>
              <a:t>DE </a:t>
            </a:r>
            <a:r>
              <a:rPr lang="es-AR" sz="4000" dirty="0" smtClean="0"/>
              <a:t>CAPITAL DE MISIONES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AR" sz="4000" dirty="0" smtClean="0"/>
              <a:t>RECURSOS </a:t>
            </a:r>
            <a:r>
              <a:rPr lang="es-AR" sz="4000" dirty="0"/>
              <a:t>AFECTADOS A EROGACIONES DE </a:t>
            </a:r>
            <a:r>
              <a:rPr lang="es-AR" sz="4000" dirty="0" smtClean="0"/>
              <a:t>CAPITAL EN MISIONES.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AR" sz="4000" dirty="0" smtClean="0"/>
              <a:t>EJECUCIÓN PRESUPUESTARIA NACIONAL</a:t>
            </a:r>
            <a:endParaRPr lang="es-AR" sz="4000" dirty="0"/>
          </a:p>
        </p:txBody>
      </p:sp>
      <p:pic>
        <p:nvPicPr>
          <p:cNvPr id="5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78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751283" cy="1450757"/>
          </a:xfrm>
        </p:spPr>
        <p:txBody>
          <a:bodyPr>
            <a:normAutofit/>
          </a:bodyPr>
          <a:lstStyle/>
          <a:p>
            <a:r>
              <a:rPr lang="es-AR" sz="4000" b="1" u="sng" dirty="0" smtClean="0"/>
              <a:t>MISIONES – EJECUCIÓN PRESUPUESTARIA</a:t>
            </a:r>
            <a:endParaRPr lang="es-AR" sz="4000" b="1" u="sng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646700"/>
              </p:ext>
            </p:extLst>
          </p:nvPr>
        </p:nvGraphicFramePr>
        <p:xfrm>
          <a:off x="1214437" y="1826418"/>
          <a:ext cx="9763125" cy="360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506827" y="5666704"/>
            <a:ext cx="989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dirty="0" smtClean="0"/>
              <a:t>En promedio de los últimos 13 años el gasto de capital representó el 26 % del gasto total.</a:t>
            </a:r>
            <a:endParaRPr lang="es-AR" dirty="0"/>
          </a:p>
        </p:txBody>
      </p:sp>
      <p:pic>
        <p:nvPicPr>
          <p:cNvPr id="5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03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751283" cy="1450757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solidFill>
                  <a:srgbClr val="FF0000"/>
                </a:solidFill>
              </a:rPr>
              <a:t>MISIONES – EJECUCIÓN PRESUPUESTARIA                      A PRECIOS CORRIENTES</a:t>
            </a:r>
            <a:endParaRPr lang="es-AR" sz="40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1097279" y="2383691"/>
          <a:ext cx="9805179" cy="4053840"/>
        </p:xfrm>
        <a:graphic>
          <a:graphicData uri="http://schemas.openxmlformats.org/drawingml/2006/table">
            <a:tbl>
              <a:tblPr/>
              <a:tblGrid>
                <a:gridCol w="4700531"/>
                <a:gridCol w="1276162"/>
                <a:gridCol w="1276162"/>
                <a:gridCol w="1276162"/>
                <a:gridCol w="1276162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. </a:t>
                      </a:r>
                      <a:r>
                        <a:rPr lang="es-AR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Inversión Real Directa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4.878,81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7.777,75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5.439,45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8.824,51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Maquinaria y Equipo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208,22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411,58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Construcciones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4.615,87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7.478,80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5.161,01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8.298,33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- Con Rentas Generales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1.978,90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3.499,74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2.163,96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4.846,56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- Con Recursos Afectados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2.636,97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3.979,06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2.997,05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3.451,77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Bienes Preexistentes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Otras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. </a:t>
                      </a:r>
                      <a:r>
                        <a:rPr lang="es-AR" sz="16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Transferencias de Capital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469,48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581,48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Al Sector Privado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Al Sector Público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469,48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581,48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. Municipios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. Otros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Al Sector Externo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. </a:t>
                      </a:r>
                      <a:r>
                        <a:rPr lang="es-AR" sz="16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Inversión Financiera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483,35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824,43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GASTO DE CAPITAL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5.432,46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8.677,78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6.368,97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10.230,42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617784" y="1737360"/>
            <a:ext cx="7751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COMPOSICIÓN DEL GASTO DE CAPITAL DE LA PROVINCIA DE MISIONES</a:t>
            </a:r>
          </a:p>
          <a:p>
            <a:r>
              <a:rPr lang="es-AR" b="1" dirty="0" smtClean="0"/>
              <a:t>EN MILLONES DE PESOS</a:t>
            </a:r>
            <a:endParaRPr lang="es-AR" b="1" dirty="0"/>
          </a:p>
        </p:txBody>
      </p:sp>
      <p:pic>
        <p:nvPicPr>
          <p:cNvPr id="7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74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751283" cy="1450757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solidFill>
                  <a:srgbClr val="0070C0"/>
                </a:solidFill>
              </a:rPr>
              <a:t>MISIONES – EJECUCIÓN PRESUPUESTARIA                      A PRECIOS DEL 2014</a:t>
            </a:r>
            <a:r>
              <a:rPr lang="es-AR" sz="4000" b="1" u="sng" dirty="0" smtClean="0">
                <a:solidFill>
                  <a:schemeClr val="tx1"/>
                </a:solidFill>
              </a:rPr>
              <a:t>.</a:t>
            </a:r>
            <a:endParaRPr lang="es-AR" sz="4000" b="1" u="sng" dirty="0">
              <a:solidFill>
                <a:schemeClr val="tx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17784" y="1737360"/>
            <a:ext cx="7751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COMPOSICIÓN DEL GASTO DE CAPITAL DE LA PROVINCIA DE MISIONES</a:t>
            </a:r>
          </a:p>
          <a:p>
            <a:r>
              <a:rPr lang="es-AR" b="1" dirty="0" smtClean="0"/>
              <a:t>EN MILLONES DE PESOS</a:t>
            </a:r>
            <a:endParaRPr lang="es-AR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474895"/>
              </p:ext>
            </p:extLst>
          </p:nvPr>
        </p:nvGraphicFramePr>
        <p:xfrm>
          <a:off x="669702" y="2383691"/>
          <a:ext cx="11384922" cy="4118383"/>
        </p:xfrm>
        <a:graphic>
          <a:graphicData uri="http://schemas.openxmlformats.org/drawingml/2006/table">
            <a:tbl>
              <a:tblPr/>
              <a:tblGrid>
                <a:gridCol w="4415098"/>
                <a:gridCol w="1742456"/>
                <a:gridCol w="1742456"/>
                <a:gridCol w="1742456"/>
                <a:gridCol w="1742456"/>
              </a:tblGrid>
              <a:tr h="153665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5488" marR="5488" marT="5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488" marR="5488" marT="5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5488" marR="5488" marT="5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5488" marR="5488" marT="5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. </a:t>
                      </a:r>
                      <a:r>
                        <a:rPr lang="es-AR" sz="16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Inversión Real Directa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4.878,81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6.115,8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3.063,0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3.981,7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Maquinaria y Equipo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120,61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163,7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130,5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185,7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Construcciones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4.615,87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5.880,7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2.906,2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3.744,3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- Con Rentas Generales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1.978,90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2.751,9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1.218,6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2.186,8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- Con Recursos Afectados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2.636,97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3.128,8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1.687,7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1.557,5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Bienes Preexistentes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0,78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16,8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31,3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Otras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141,55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. </a:t>
                      </a:r>
                      <a:r>
                        <a:rPr lang="es-AR" sz="16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Transferencias de Capital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301,86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369,2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251,2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262,4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Al Sector Privado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Al Sector Público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301,86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369,2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251,2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262,4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. Municipios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184,23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151,6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130,9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. Otros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117,63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217,6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120,4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130,4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Al Sector Externo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. </a:t>
                      </a:r>
                      <a:r>
                        <a:rPr lang="es-AR" sz="16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Inversión Financiera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251,79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338,6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272,2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372,0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algn="l" rtl="0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GASTO DE CAPITAL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5.432,46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6.823,5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3.586,5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4.616,1</a:t>
                      </a:r>
                    </a:p>
                  </a:txBody>
                  <a:tcPr marL="5488" marR="5488" marT="5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04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751283" cy="1450757"/>
          </a:xfrm>
        </p:spPr>
        <p:txBody>
          <a:bodyPr>
            <a:normAutofit/>
          </a:bodyPr>
          <a:lstStyle/>
          <a:p>
            <a:r>
              <a:rPr lang="es-AR" sz="4000" b="1" u="sng" dirty="0" smtClean="0"/>
              <a:t>MISIONES – EJECUCIÓN PRESUPUESTARIA</a:t>
            </a:r>
            <a:endParaRPr lang="es-AR" sz="4000" b="1" u="sng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444558"/>
              </p:ext>
            </p:extLst>
          </p:nvPr>
        </p:nvGraphicFramePr>
        <p:xfrm>
          <a:off x="502276" y="1828565"/>
          <a:ext cx="11346286" cy="417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40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751283" cy="1450757"/>
          </a:xfrm>
        </p:spPr>
        <p:txBody>
          <a:bodyPr>
            <a:normAutofit/>
          </a:bodyPr>
          <a:lstStyle/>
          <a:p>
            <a:r>
              <a:rPr lang="es-AR" sz="4000" b="1" u="sng" dirty="0" smtClean="0"/>
              <a:t>NEA – EJECUCIÓN PRESUPUESTARIA</a:t>
            </a:r>
            <a:endParaRPr lang="es-AR" sz="4000" b="1" u="sng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296835"/>
              </p:ext>
            </p:extLst>
          </p:nvPr>
        </p:nvGraphicFramePr>
        <p:xfrm>
          <a:off x="0" y="1898393"/>
          <a:ext cx="9234152" cy="4154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8989255" y="2278967"/>
            <a:ext cx="30245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dirty="0" smtClean="0"/>
              <a:t>Misiones ocupa el Primer puesto en la Región del NEA en cuanto al gasto de capital.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dirty="0" smtClean="0"/>
              <a:t>En el 2017 erogó un 23 % más que la Provincia de Chaco que ocupa el Segundo Puesto.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dirty="0" smtClean="0"/>
              <a:t>En términos per cápita Misiones ocupa el segundo lugar, por debajo de Formosa.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dirty="0"/>
          </a:p>
        </p:txBody>
      </p:sp>
      <p:pic>
        <p:nvPicPr>
          <p:cNvPr id="6" name="Picture 4" descr="http://www.misiones.gov.ar/wp-content/themes/Institucional/images/misione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180" y="39033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03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</p:bldLst>
  </p:timing>
</p:sld>
</file>

<file path=ppt/theme/theme1.xml><?xml version="1.0" encoding="utf-8"?>
<a:theme xmlns:a="http://schemas.openxmlformats.org/drawingml/2006/main" name="Retrospecció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630</TotalTime>
  <Words>2204</Words>
  <Application>Microsoft Office PowerPoint</Application>
  <PresentationFormat>Panorámica</PresentationFormat>
  <Paragraphs>721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CG Omega</vt:lpstr>
      <vt:lpstr>Wingdings</vt:lpstr>
      <vt:lpstr>Retrospección</vt:lpstr>
      <vt:lpstr>CONTEXTO ECONÓMICO DEL SECTOR DE LA CONSTRUCCIÓN</vt:lpstr>
      <vt:lpstr>EVOLUCIÓN DE LA CONSTRUCCIÓN NACIONAL – INDICADOR SINTETICO DE LA ACT. DE LA CONSTRUCCIÓN</vt:lpstr>
      <vt:lpstr>INFLUENCIA DE LA CONSTRUCCION EN LA ECONOMIA MISIONERA</vt:lpstr>
      <vt:lpstr>ANALISIS FISCAL DE LA PROVINCIA DE MISIONES   </vt:lpstr>
      <vt:lpstr>MISIONES – EJECUCIÓN PRESUPUESTARIA</vt:lpstr>
      <vt:lpstr>MISIONES – EJECUCIÓN PRESUPUESTARIA                      A PRECIOS CORRIENTES</vt:lpstr>
      <vt:lpstr>MISIONES – EJECUCIÓN PRESUPUESTARIA                      A PRECIOS DEL 2014.</vt:lpstr>
      <vt:lpstr>MISIONES – EJECUCIÓN PRESUPUESTARIA</vt:lpstr>
      <vt:lpstr>NEA – EJECUCIÓN PRESUPUESTARIA</vt:lpstr>
      <vt:lpstr>FUENTE DE FINANCIAMIENTO:                               FONDO FEDERAL SOLIDARIO</vt:lpstr>
      <vt:lpstr>FUENTE DE FINANCIAMIENTO:                                                    INGRESOS POR TRANSFERENCIAS DE CAPITAL NACIONAL – NO INCLUYE FONDO FEDERAL SOLIDARIO.</vt:lpstr>
      <vt:lpstr>FUENTE DE FINANCIAMIENTO: FONAVI</vt:lpstr>
      <vt:lpstr>PRESUPUESTO NACIONAL – AÑO 2018 Y 2017 GASTO GEOGRAFICO EN LA PROVINCIA DE MISIONES</vt:lpstr>
      <vt:lpstr>EJECUCIÓN PRESUPUESTARIA NACIONAL AÑO 2018</vt:lpstr>
      <vt:lpstr>EJECUCIÓN PRESUPUESTARIA NACIONAL AÑO 2018</vt:lpstr>
      <vt:lpstr>INDICADORES ECONOMICOS DE LA CONSTRUCCIÓN  </vt:lpstr>
      <vt:lpstr>DESPACHO DE CEMENTO EN MISIONES</vt:lpstr>
      <vt:lpstr>DESPACHO DE CEMENTO EN MISIONES</vt:lpstr>
      <vt:lpstr>DESPACHO DE CEMENTO – REGIÓN NEA</vt:lpstr>
      <vt:lpstr>CANTIDAD DE EMPRESAS EN ACTIVIDAD - MISIONES</vt:lpstr>
      <vt:lpstr>CONSTRUCCIONES PRIVADAS – PERMISOS OTORGADOS EN MISIONES</vt:lpstr>
      <vt:lpstr>FACTORES ADVERSOS</vt:lpstr>
      <vt:lpstr>ACUERDO DE LA NACIÓN CON EL FMI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COYUNTURAL DE LA CONSTRUCCIÓN</dc:title>
  <dc:creator>User</dc:creator>
  <cp:lastModifiedBy>User</cp:lastModifiedBy>
  <cp:revision>125</cp:revision>
  <dcterms:created xsi:type="dcterms:W3CDTF">2018-08-07T22:02:29Z</dcterms:created>
  <dcterms:modified xsi:type="dcterms:W3CDTF">2018-08-10T11:18:43Z</dcterms:modified>
</cp:coreProperties>
</file>